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6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Srednji stil 4 - Isticanj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70" d="100"/>
          <a:sy n="70" d="100"/>
        </p:scale>
        <p:origin x="48" y="40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ECE11A-0F18-4C81-908B-F9A21181D76E}" type="doc">
      <dgm:prSet loTypeId="urn:microsoft.com/office/officeart/2005/8/layout/radial3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74A96448-D3F4-46CE-A7E0-70DFD30B4AA2}">
      <dgm:prSet phldrT="[Teks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hr-HR" dirty="0" smtClean="0"/>
            <a:t>Grijeh</a:t>
          </a:r>
          <a:endParaRPr lang="hr-HR" dirty="0"/>
        </a:p>
      </dgm:t>
    </dgm:pt>
    <dgm:pt modelId="{9EE445D7-93CB-4E5E-9A78-5039C185918C}" type="parTrans" cxnId="{BFC50515-CB76-4AB3-AFB0-8EEC5C8EB1A8}">
      <dgm:prSet/>
      <dgm:spPr/>
      <dgm:t>
        <a:bodyPr/>
        <a:lstStyle/>
        <a:p>
          <a:endParaRPr lang="hr-HR"/>
        </a:p>
      </dgm:t>
    </dgm:pt>
    <dgm:pt modelId="{5B841BAF-F812-4775-8FEA-43A0215FF86F}" type="sibTrans" cxnId="{BFC50515-CB76-4AB3-AFB0-8EEC5C8EB1A8}">
      <dgm:prSet/>
      <dgm:spPr/>
      <dgm:t>
        <a:bodyPr/>
        <a:lstStyle/>
        <a:p>
          <a:endParaRPr lang="hr-HR"/>
        </a:p>
      </dgm:t>
    </dgm:pt>
    <dgm:pt modelId="{ED84F345-CF69-4F68-80B3-6789400F07C0}">
      <dgm:prSet phldrT="[Teks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>
          <a:solidFill>
            <a:schemeClr val="tx2"/>
          </a:solidFill>
        </a:ln>
      </dgm:spPr>
      <dgm:t>
        <a:bodyPr/>
        <a:lstStyle/>
        <a:p>
          <a:r>
            <a:rPr lang="hr-HR" dirty="0" smtClean="0"/>
            <a:t>Činiti zlo</a:t>
          </a:r>
          <a:endParaRPr lang="hr-HR" dirty="0"/>
        </a:p>
      </dgm:t>
    </dgm:pt>
    <dgm:pt modelId="{09F9B35E-55EA-4C06-A5B7-A75E17300EEB}" type="parTrans" cxnId="{B73003D8-BFA3-401D-983D-D70D6034E0F0}">
      <dgm:prSet/>
      <dgm:spPr/>
      <dgm:t>
        <a:bodyPr/>
        <a:lstStyle/>
        <a:p>
          <a:endParaRPr lang="hr-HR"/>
        </a:p>
      </dgm:t>
    </dgm:pt>
    <dgm:pt modelId="{A5D97389-45FD-43AC-ADAC-758B85D3F717}" type="sibTrans" cxnId="{B73003D8-BFA3-401D-983D-D70D6034E0F0}">
      <dgm:prSet/>
      <dgm:spPr/>
      <dgm:t>
        <a:bodyPr/>
        <a:lstStyle/>
        <a:p>
          <a:endParaRPr lang="hr-HR"/>
        </a:p>
      </dgm:t>
    </dgm:pt>
    <dgm:pt modelId="{E1EC13E4-2737-4E3F-8487-66499F69F13A}">
      <dgm:prSet phldrT="[Teks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>
          <a:solidFill>
            <a:schemeClr val="tx2"/>
          </a:solidFill>
        </a:ln>
      </dgm:spPr>
      <dgm:t>
        <a:bodyPr/>
        <a:lstStyle/>
        <a:p>
          <a:r>
            <a:rPr lang="hr-HR" dirty="0" smtClean="0"/>
            <a:t>Svjesno i slobodno</a:t>
          </a:r>
          <a:endParaRPr lang="hr-HR" dirty="0"/>
        </a:p>
      </dgm:t>
    </dgm:pt>
    <dgm:pt modelId="{11968530-B139-429B-9F07-C2F53F68345A}" type="parTrans" cxnId="{5F7624D8-40C6-4F6C-819A-C78A0C3868A2}">
      <dgm:prSet/>
      <dgm:spPr/>
      <dgm:t>
        <a:bodyPr/>
        <a:lstStyle/>
        <a:p>
          <a:endParaRPr lang="hr-HR"/>
        </a:p>
      </dgm:t>
    </dgm:pt>
    <dgm:pt modelId="{D79235AE-B5D6-45DC-A613-C3023E2C351B}" type="sibTrans" cxnId="{5F7624D8-40C6-4F6C-819A-C78A0C3868A2}">
      <dgm:prSet/>
      <dgm:spPr/>
      <dgm:t>
        <a:bodyPr/>
        <a:lstStyle/>
        <a:p>
          <a:endParaRPr lang="hr-HR"/>
        </a:p>
      </dgm:t>
    </dgm:pt>
    <dgm:pt modelId="{985BD201-16CE-4642-BF65-383D9E28C87F}">
      <dgm:prSet phldrT="[Teks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>
          <a:solidFill>
            <a:schemeClr val="tx2"/>
          </a:solidFill>
        </a:ln>
      </dgm:spPr>
      <dgm:t>
        <a:bodyPr/>
        <a:lstStyle/>
        <a:p>
          <a:r>
            <a:rPr lang="hr-HR" dirty="0" smtClean="0"/>
            <a:t>Mišlju, riječju, djelom i propustom</a:t>
          </a:r>
          <a:endParaRPr lang="hr-HR" dirty="0"/>
        </a:p>
      </dgm:t>
    </dgm:pt>
    <dgm:pt modelId="{2D0FB78B-1ABB-4584-8E06-F4C76F420B2A}" type="parTrans" cxnId="{0149B4FA-D8E7-47E4-BC8A-18D843BFA672}">
      <dgm:prSet/>
      <dgm:spPr/>
      <dgm:t>
        <a:bodyPr/>
        <a:lstStyle/>
        <a:p>
          <a:endParaRPr lang="hr-HR"/>
        </a:p>
      </dgm:t>
    </dgm:pt>
    <dgm:pt modelId="{D81B9B58-71BD-49B8-99A2-4B669C87A1D2}" type="sibTrans" cxnId="{0149B4FA-D8E7-47E4-BC8A-18D843BFA672}">
      <dgm:prSet/>
      <dgm:spPr/>
      <dgm:t>
        <a:bodyPr/>
        <a:lstStyle/>
        <a:p>
          <a:endParaRPr lang="hr-HR"/>
        </a:p>
      </dgm:t>
    </dgm:pt>
    <dgm:pt modelId="{116CEDCC-8336-43B9-B0BA-75F517C301F9}">
      <dgm:prSet phldrT="[Teks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>
          <a:solidFill>
            <a:schemeClr val="tx2"/>
          </a:solidFill>
        </a:ln>
      </dgm:spPr>
      <dgm:t>
        <a:bodyPr/>
        <a:lstStyle/>
        <a:p>
          <a:r>
            <a:rPr lang="hr-HR" dirty="0" smtClean="0"/>
            <a:t>Bogu, bližnjemu i samome sebi</a:t>
          </a:r>
          <a:endParaRPr lang="hr-HR" dirty="0"/>
        </a:p>
      </dgm:t>
    </dgm:pt>
    <dgm:pt modelId="{2FA5A228-5242-4136-99D2-43825361292F}" type="parTrans" cxnId="{EC7B0500-7CB0-4604-9AA1-9327275F384C}">
      <dgm:prSet/>
      <dgm:spPr/>
      <dgm:t>
        <a:bodyPr/>
        <a:lstStyle/>
        <a:p>
          <a:endParaRPr lang="hr-HR"/>
        </a:p>
      </dgm:t>
    </dgm:pt>
    <dgm:pt modelId="{5D2C9B96-65A3-468F-9613-AE7ED13D2AD2}" type="sibTrans" cxnId="{EC7B0500-7CB0-4604-9AA1-9327275F384C}">
      <dgm:prSet/>
      <dgm:spPr/>
      <dgm:t>
        <a:bodyPr/>
        <a:lstStyle/>
        <a:p>
          <a:endParaRPr lang="hr-HR"/>
        </a:p>
      </dgm:t>
    </dgm:pt>
    <dgm:pt modelId="{41C53A45-C09F-4A26-BE3B-843B45E60F63}" type="pres">
      <dgm:prSet presAssocID="{A0ECE11A-0F18-4C81-908B-F9A21181D76E}" presName="composite" presStyleCnt="0">
        <dgm:presLayoutVars>
          <dgm:chMax val="1"/>
          <dgm:dir/>
          <dgm:resizeHandles val="exact"/>
        </dgm:presLayoutVars>
      </dgm:prSet>
      <dgm:spPr/>
    </dgm:pt>
    <dgm:pt modelId="{58162118-32EB-460B-B370-A8EB4BB13DEB}" type="pres">
      <dgm:prSet presAssocID="{A0ECE11A-0F18-4C81-908B-F9A21181D76E}" presName="radial" presStyleCnt="0">
        <dgm:presLayoutVars>
          <dgm:animLvl val="ctr"/>
        </dgm:presLayoutVars>
      </dgm:prSet>
      <dgm:spPr/>
    </dgm:pt>
    <dgm:pt modelId="{2D15AEBB-8E0B-4E26-9EE2-0B40A99F4953}" type="pres">
      <dgm:prSet presAssocID="{74A96448-D3F4-46CE-A7E0-70DFD30B4AA2}" presName="centerShape" presStyleLbl="vennNode1" presStyleIdx="0" presStyleCnt="5"/>
      <dgm:spPr/>
    </dgm:pt>
    <dgm:pt modelId="{7822352C-BEA5-4FF2-AE4A-633E4D1C0092}" type="pres">
      <dgm:prSet presAssocID="{ED84F345-CF69-4F68-80B3-6789400F07C0}" presName="node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B990C39-9FAF-4F5D-ABDB-C328768ED759}" type="pres">
      <dgm:prSet presAssocID="{E1EC13E4-2737-4E3F-8487-66499F69F13A}" presName="node" presStyleLbl="vennNode1" presStyleIdx="2" presStyleCnt="5" custScaleX="135005" custScaleY="134743" custRadScaleRad="105757" custRadScaleInc="865">
        <dgm:presLayoutVars>
          <dgm:bulletEnabled val="1"/>
        </dgm:presLayoutVars>
      </dgm:prSet>
      <dgm:spPr/>
    </dgm:pt>
    <dgm:pt modelId="{5B5918B2-5159-4F0C-967C-17B0AF1C1B89}" type="pres">
      <dgm:prSet presAssocID="{985BD201-16CE-4642-BF65-383D9E28C87F}" presName="node" presStyleLbl="vennNode1" presStyleIdx="3" presStyleCnt="5" custScaleX="122909" custScaleY="13822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D4DA740-589B-469B-8E01-591D73C81230}" type="pres">
      <dgm:prSet presAssocID="{116CEDCC-8336-43B9-B0BA-75F517C301F9}" presName="node" presStyleLbl="vennNode1" presStyleIdx="4" presStyleCnt="5" custScaleX="141207" custScaleY="142229" custRadScaleRad="113436" custRadScaleInc="1344">
        <dgm:presLayoutVars>
          <dgm:bulletEnabled val="1"/>
        </dgm:presLayoutVars>
      </dgm:prSet>
      <dgm:spPr/>
    </dgm:pt>
  </dgm:ptLst>
  <dgm:cxnLst>
    <dgm:cxn modelId="{1FF6EAE8-58D2-465C-8B36-9E50ED031FC2}" type="presOf" srcId="{74A96448-D3F4-46CE-A7E0-70DFD30B4AA2}" destId="{2D15AEBB-8E0B-4E26-9EE2-0B40A99F4953}" srcOrd="0" destOrd="0" presId="urn:microsoft.com/office/officeart/2005/8/layout/radial3"/>
    <dgm:cxn modelId="{0149B4FA-D8E7-47E4-BC8A-18D843BFA672}" srcId="{74A96448-D3F4-46CE-A7E0-70DFD30B4AA2}" destId="{985BD201-16CE-4642-BF65-383D9E28C87F}" srcOrd="2" destOrd="0" parTransId="{2D0FB78B-1ABB-4584-8E06-F4C76F420B2A}" sibTransId="{D81B9B58-71BD-49B8-99A2-4B669C87A1D2}"/>
    <dgm:cxn modelId="{12301285-C3DD-488C-9B3B-709C4D30BFDF}" type="presOf" srcId="{A0ECE11A-0F18-4C81-908B-F9A21181D76E}" destId="{41C53A45-C09F-4A26-BE3B-843B45E60F63}" srcOrd="0" destOrd="0" presId="urn:microsoft.com/office/officeart/2005/8/layout/radial3"/>
    <dgm:cxn modelId="{1ECC38D9-36B0-4DB7-9614-BECEC224B01F}" type="presOf" srcId="{985BD201-16CE-4642-BF65-383D9E28C87F}" destId="{5B5918B2-5159-4F0C-967C-17B0AF1C1B89}" srcOrd="0" destOrd="0" presId="urn:microsoft.com/office/officeart/2005/8/layout/radial3"/>
    <dgm:cxn modelId="{BFC50515-CB76-4AB3-AFB0-8EEC5C8EB1A8}" srcId="{A0ECE11A-0F18-4C81-908B-F9A21181D76E}" destId="{74A96448-D3F4-46CE-A7E0-70DFD30B4AA2}" srcOrd="0" destOrd="0" parTransId="{9EE445D7-93CB-4E5E-9A78-5039C185918C}" sibTransId="{5B841BAF-F812-4775-8FEA-43A0215FF86F}"/>
    <dgm:cxn modelId="{95655355-11D5-47EB-AE9C-298DADBA47DD}" type="presOf" srcId="{ED84F345-CF69-4F68-80B3-6789400F07C0}" destId="{7822352C-BEA5-4FF2-AE4A-633E4D1C0092}" srcOrd="0" destOrd="0" presId="urn:microsoft.com/office/officeart/2005/8/layout/radial3"/>
    <dgm:cxn modelId="{5F7624D8-40C6-4F6C-819A-C78A0C3868A2}" srcId="{74A96448-D3F4-46CE-A7E0-70DFD30B4AA2}" destId="{E1EC13E4-2737-4E3F-8487-66499F69F13A}" srcOrd="1" destOrd="0" parTransId="{11968530-B139-429B-9F07-C2F53F68345A}" sibTransId="{D79235AE-B5D6-45DC-A613-C3023E2C351B}"/>
    <dgm:cxn modelId="{B73003D8-BFA3-401D-983D-D70D6034E0F0}" srcId="{74A96448-D3F4-46CE-A7E0-70DFD30B4AA2}" destId="{ED84F345-CF69-4F68-80B3-6789400F07C0}" srcOrd="0" destOrd="0" parTransId="{09F9B35E-55EA-4C06-A5B7-A75E17300EEB}" sibTransId="{A5D97389-45FD-43AC-ADAC-758B85D3F717}"/>
    <dgm:cxn modelId="{9245CA24-3BE2-4487-9C60-B62D1A6B1C43}" type="presOf" srcId="{E1EC13E4-2737-4E3F-8487-66499F69F13A}" destId="{9B990C39-9FAF-4F5D-ABDB-C328768ED759}" srcOrd="0" destOrd="0" presId="urn:microsoft.com/office/officeart/2005/8/layout/radial3"/>
    <dgm:cxn modelId="{55763F3D-2AE3-4DA0-B323-E33498C20E90}" type="presOf" srcId="{116CEDCC-8336-43B9-B0BA-75F517C301F9}" destId="{9D4DA740-589B-469B-8E01-591D73C81230}" srcOrd="0" destOrd="0" presId="urn:microsoft.com/office/officeart/2005/8/layout/radial3"/>
    <dgm:cxn modelId="{EC7B0500-7CB0-4604-9AA1-9327275F384C}" srcId="{74A96448-D3F4-46CE-A7E0-70DFD30B4AA2}" destId="{116CEDCC-8336-43B9-B0BA-75F517C301F9}" srcOrd="3" destOrd="0" parTransId="{2FA5A228-5242-4136-99D2-43825361292F}" sibTransId="{5D2C9B96-65A3-468F-9613-AE7ED13D2AD2}"/>
    <dgm:cxn modelId="{04E9F7EF-4C82-48C2-AB9F-98F53876939B}" type="presParOf" srcId="{41C53A45-C09F-4A26-BE3B-843B45E60F63}" destId="{58162118-32EB-460B-B370-A8EB4BB13DEB}" srcOrd="0" destOrd="0" presId="urn:microsoft.com/office/officeart/2005/8/layout/radial3"/>
    <dgm:cxn modelId="{D5B73C92-2DA9-4A55-9E0C-40CAE66A7DBC}" type="presParOf" srcId="{58162118-32EB-460B-B370-A8EB4BB13DEB}" destId="{2D15AEBB-8E0B-4E26-9EE2-0B40A99F4953}" srcOrd="0" destOrd="0" presId="urn:microsoft.com/office/officeart/2005/8/layout/radial3"/>
    <dgm:cxn modelId="{8669F7D9-0027-41F2-B8C2-DB8473A102C9}" type="presParOf" srcId="{58162118-32EB-460B-B370-A8EB4BB13DEB}" destId="{7822352C-BEA5-4FF2-AE4A-633E4D1C0092}" srcOrd="1" destOrd="0" presId="urn:microsoft.com/office/officeart/2005/8/layout/radial3"/>
    <dgm:cxn modelId="{436B6857-CC6D-453A-8038-45C31DE4B24A}" type="presParOf" srcId="{58162118-32EB-460B-B370-A8EB4BB13DEB}" destId="{9B990C39-9FAF-4F5D-ABDB-C328768ED759}" srcOrd="2" destOrd="0" presId="urn:microsoft.com/office/officeart/2005/8/layout/radial3"/>
    <dgm:cxn modelId="{580AF843-5EF6-46A5-BC45-41C3929890E1}" type="presParOf" srcId="{58162118-32EB-460B-B370-A8EB4BB13DEB}" destId="{5B5918B2-5159-4F0C-967C-17B0AF1C1B89}" srcOrd="3" destOrd="0" presId="urn:microsoft.com/office/officeart/2005/8/layout/radial3"/>
    <dgm:cxn modelId="{20E70223-4842-4EFA-A556-AB5A22ACAEDC}" type="presParOf" srcId="{58162118-32EB-460B-B370-A8EB4BB13DEB}" destId="{9D4DA740-589B-469B-8E01-591D73C81230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15AEBB-8E0B-4E26-9EE2-0B40A99F4953}">
      <dsp:nvSpPr>
        <dsp:cNvPr id="0" name=""/>
        <dsp:cNvSpPr/>
      </dsp:nvSpPr>
      <dsp:spPr>
        <a:xfrm>
          <a:off x="3278568" y="1234180"/>
          <a:ext cx="3490061" cy="3490061"/>
        </a:xfrm>
        <a:prstGeom prst="ellipse">
          <a:avLst/>
        </a:prstGeom>
        <a:gradFill rotWithShape="1">
          <a:gsLst>
            <a:gs pos="0">
              <a:schemeClr val="accent4">
                <a:tint val="65000"/>
                <a:lumMod val="110000"/>
              </a:schemeClr>
            </a:gs>
            <a:gs pos="88000">
              <a:schemeClr val="accent4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4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6400" kern="1200" dirty="0" smtClean="0"/>
            <a:t>Grijeh</a:t>
          </a:r>
          <a:endParaRPr lang="hr-HR" sz="6400" kern="1200" dirty="0"/>
        </a:p>
      </dsp:txBody>
      <dsp:txXfrm>
        <a:off x="3789676" y="1745288"/>
        <a:ext cx="2467845" cy="2467845"/>
      </dsp:txXfrm>
    </dsp:sp>
    <dsp:sp modelId="{7822352C-BEA5-4FF2-AE4A-633E4D1C0092}">
      <dsp:nvSpPr>
        <dsp:cNvPr id="0" name=""/>
        <dsp:cNvSpPr/>
      </dsp:nvSpPr>
      <dsp:spPr>
        <a:xfrm>
          <a:off x="4151083" y="-166136"/>
          <a:ext cx="1745030" cy="1745030"/>
        </a:xfrm>
        <a:prstGeom prst="ellipse">
          <a:avLst/>
        </a:prstGeom>
        <a:gradFill rotWithShape="1">
          <a:gsLst>
            <a:gs pos="0">
              <a:schemeClr val="accent3">
                <a:tint val="65000"/>
                <a:lumMod val="110000"/>
              </a:schemeClr>
            </a:gs>
            <a:gs pos="88000">
              <a:schemeClr val="accent3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tx2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 dirty="0" smtClean="0"/>
            <a:t>Činiti zlo</a:t>
          </a:r>
          <a:endParaRPr lang="hr-HR" sz="2400" kern="1200" dirty="0"/>
        </a:p>
      </dsp:txBody>
      <dsp:txXfrm>
        <a:off x="4406637" y="89418"/>
        <a:ext cx="1233922" cy="1233922"/>
      </dsp:txXfrm>
    </dsp:sp>
    <dsp:sp modelId="{9B990C39-9FAF-4F5D-ABDB-C328768ED759}">
      <dsp:nvSpPr>
        <dsp:cNvPr id="0" name=""/>
        <dsp:cNvSpPr/>
      </dsp:nvSpPr>
      <dsp:spPr>
        <a:xfrm>
          <a:off x="6249116" y="1836216"/>
          <a:ext cx="2355878" cy="2351306"/>
        </a:xfrm>
        <a:prstGeom prst="ellipse">
          <a:avLst/>
        </a:prstGeom>
        <a:gradFill rotWithShape="1">
          <a:gsLst>
            <a:gs pos="0">
              <a:schemeClr val="accent3">
                <a:tint val="65000"/>
                <a:lumMod val="110000"/>
              </a:schemeClr>
            </a:gs>
            <a:gs pos="88000">
              <a:schemeClr val="accent3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tx2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 dirty="0" smtClean="0"/>
            <a:t>Svjesno i slobodno</a:t>
          </a:r>
          <a:endParaRPr lang="hr-HR" sz="2400" kern="1200" dirty="0"/>
        </a:p>
      </dsp:txBody>
      <dsp:txXfrm>
        <a:off x="6594126" y="2180557"/>
        <a:ext cx="1665858" cy="1662624"/>
      </dsp:txXfrm>
    </dsp:sp>
    <dsp:sp modelId="{5B5918B2-5159-4F0C-967C-17B0AF1C1B89}">
      <dsp:nvSpPr>
        <dsp:cNvPr id="0" name=""/>
        <dsp:cNvSpPr/>
      </dsp:nvSpPr>
      <dsp:spPr>
        <a:xfrm>
          <a:off x="3951198" y="4046009"/>
          <a:ext cx="2144799" cy="2412068"/>
        </a:xfrm>
        <a:prstGeom prst="ellipse">
          <a:avLst/>
        </a:prstGeom>
        <a:gradFill rotWithShape="1">
          <a:gsLst>
            <a:gs pos="0">
              <a:schemeClr val="accent3">
                <a:tint val="65000"/>
                <a:lumMod val="110000"/>
              </a:schemeClr>
            </a:gs>
            <a:gs pos="88000">
              <a:schemeClr val="accent3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tx2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 dirty="0" smtClean="0"/>
            <a:t>Mišlju, riječju, djelom i propustom</a:t>
          </a:r>
          <a:endParaRPr lang="hr-HR" sz="2400" kern="1200" dirty="0"/>
        </a:p>
      </dsp:txBody>
      <dsp:txXfrm>
        <a:off x="4265297" y="4399248"/>
        <a:ext cx="1516601" cy="1705590"/>
      </dsp:txXfrm>
    </dsp:sp>
    <dsp:sp modelId="{9D4DA740-589B-469B-8E01-591D73C81230}">
      <dsp:nvSpPr>
        <dsp:cNvPr id="0" name=""/>
        <dsp:cNvSpPr/>
      </dsp:nvSpPr>
      <dsp:spPr>
        <a:xfrm>
          <a:off x="1213910" y="1683815"/>
          <a:ext cx="2464105" cy="2481939"/>
        </a:xfrm>
        <a:prstGeom prst="ellipse">
          <a:avLst/>
        </a:prstGeom>
        <a:gradFill rotWithShape="1">
          <a:gsLst>
            <a:gs pos="0">
              <a:schemeClr val="accent3">
                <a:tint val="65000"/>
                <a:lumMod val="110000"/>
              </a:schemeClr>
            </a:gs>
            <a:gs pos="88000">
              <a:schemeClr val="accent3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tx2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 dirty="0" smtClean="0"/>
            <a:t>Bogu, bližnjemu i samome sebi</a:t>
          </a:r>
          <a:endParaRPr lang="hr-HR" sz="2400" kern="1200" dirty="0"/>
        </a:p>
      </dsp:txBody>
      <dsp:txXfrm>
        <a:off x="1574770" y="2047287"/>
        <a:ext cx="1742385" cy="17549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0.gstatic.com/images?q=tbn:ANd9GcQpwP8backnJvRtNEd45jDSd_tgv2zyP_F-4V7dMHc97aKjAKD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90" y="365910"/>
            <a:ext cx="9187601" cy="6169776"/>
          </a:xfrm>
          <a:prstGeom prst="rect">
            <a:avLst/>
          </a:prstGeom>
          <a:noFill/>
          <a:ln>
            <a:solidFill>
              <a:schemeClr val="accent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ični oblačić 1"/>
          <p:cNvSpPr/>
          <p:nvPr/>
        </p:nvSpPr>
        <p:spPr>
          <a:xfrm>
            <a:off x="5404919" y="669956"/>
            <a:ext cx="3775295" cy="2553078"/>
          </a:xfrm>
          <a:prstGeom prst="cloudCallout">
            <a:avLst>
              <a:gd name="adj1" fmla="val -163766"/>
              <a:gd name="adj2" fmla="val -297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Oče naš…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4769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obljeni pravokutnik 2"/>
          <p:cNvSpPr/>
          <p:nvPr/>
        </p:nvSpPr>
        <p:spPr>
          <a:xfrm>
            <a:off x="2982686" y="609600"/>
            <a:ext cx="2024743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JE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5" name="Zaobljeni pravokutnik 4"/>
          <p:cNvSpPr/>
          <p:nvPr/>
        </p:nvSpPr>
        <p:spPr>
          <a:xfrm>
            <a:off x="2982683" y="2895599"/>
            <a:ext cx="2024743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SAVJESTI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6" name="Zaobljeni pravokutnik 5"/>
          <p:cNvSpPr/>
          <p:nvPr/>
        </p:nvSpPr>
        <p:spPr>
          <a:xfrm>
            <a:off x="636815" y="609599"/>
            <a:ext cx="2024743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GA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8" name="Zaobljeni pravokutnik 7"/>
          <p:cNvSpPr/>
          <p:nvPr/>
        </p:nvSpPr>
        <p:spPr>
          <a:xfrm>
            <a:off x="5328557" y="609598"/>
            <a:ext cx="2024743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ŠTO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9" name="Zaobljeni pravokutnik 8"/>
          <p:cNvSpPr/>
          <p:nvPr/>
        </p:nvSpPr>
        <p:spPr>
          <a:xfrm>
            <a:off x="7674427" y="1785257"/>
            <a:ext cx="2024743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ČINITI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10" name="Zaobljeni pravokutnik 9"/>
          <p:cNvSpPr/>
          <p:nvPr/>
        </p:nvSpPr>
        <p:spPr>
          <a:xfrm>
            <a:off x="636814" y="1866898"/>
            <a:ext cx="2024743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POTIČE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11" name="Zaobljeni pravokutnik 10"/>
          <p:cNvSpPr/>
          <p:nvPr/>
        </p:nvSpPr>
        <p:spPr>
          <a:xfrm>
            <a:off x="2982683" y="1872340"/>
            <a:ext cx="2024743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GOVORI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13" name="Zaobljeni pravokutnik 12"/>
          <p:cNvSpPr/>
          <p:nvPr/>
        </p:nvSpPr>
        <p:spPr>
          <a:xfrm>
            <a:off x="7674427" y="2895599"/>
            <a:ext cx="2024743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I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14" name="Zaobljeni pravokutnik 13"/>
          <p:cNvSpPr/>
          <p:nvPr/>
        </p:nvSpPr>
        <p:spPr>
          <a:xfrm>
            <a:off x="636813" y="2895598"/>
            <a:ext cx="2024743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ČOVJEKU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15" name="Zaobljeni pravokutnik 14"/>
          <p:cNvSpPr/>
          <p:nvPr/>
        </p:nvSpPr>
        <p:spPr>
          <a:xfrm>
            <a:off x="5328556" y="2971792"/>
            <a:ext cx="2024743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A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16" name="Zaobljeni pravokutnik 15"/>
          <p:cNvSpPr/>
          <p:nvPr/>
        </p:nvSpPr>
        <p:spPr>
          <a:xfrm>
            <a:off x="636812" y="4049483"/>
            <a:ext cx="2024743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DOBRO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17" name="Zaobljeni pravokutnik 16"/>
          <p:cNvSpPr/>
          <p:nvPr/>
        </p:nvSpPr>
        <p:spPr>
          <a:xfrm>
            <a:off x="7674427" y="3984167"/>
            <a:ext cx="2024743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DOBRO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18" name="Zaobljeni pravokutnik 17"/>
          <p:cNvSpPr/>
          <p:nvPr/>
        </p:nvSpPr>
        <p:spPr>
          <a:xfrm>
            <a:off x="5328552" y="1866898"/>
            <a:ext cx="2024743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LOŠE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20" name="Zaobljeni pravokutnik 19"/>
          <p:cNvSpPr/>
          <p:nvPr/>
        </p:nvSpPr>
        <p:spPr>
          <a:xfrm>
            <a:off x="7674426" y="609598"/>
            <a:ext cx="2024743" cy="85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ŠTO</a:t>
            </a:r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144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Ljudi i njihova krivica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Dug i dužnik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52180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40000" decel="52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2.5E-6 -1.11111E-6 L 2.5E-6 0.00023 C 0.00325 0.0213 0.00716 0.04213 0.00976 0.06366 C 0.01067 0.07083 0.01067 0.07824 0.01067 0.08588 C 0.01067 0.11644 0.01028 0.14722 0.00976 0.17778 C 0.00963 0.18796 0.00807 0.19329 0.00625 0.20324 C 0.00625 0.20347 0.00442 0.21273 0.00442 0.21296 L 0.00182 0.2206 C -0.00078 0.23889 0.00273 0.21644 -0.00091 0.23171 C -0.00143 0.2338 -0.0013 0.23611 -0.00183 0.2382 C -0.00222 0.23982 -0.003 0.2412 -0.00365 0.24283 C -0.0043 0.24491 -0.00469 0.24722 -0.00534 0.24931 C -0.00625 0.25208 -0.00729 0.2544 -0.00808 0.25718 C -0.00847 0.2588 -0.00847 0.26042 -0.00899 0.26204 C -0.01003 0.26528 -0.0125 0.27153 -0.0125 0.27176 C -0.01276 0.27361 -0.01276 0.27616 -0.01341 0.27778 C -0.01485 0.28148 -0.01693 0.28426 -0.01875 0.28727 C -0.01966 0.28889 -0.02045 0.29097 -0.02149 0.29213 C -0.0224 0.29329 -0.02331 0.29398 -0.02409 0.29537 C -0.03203 0.30695 -0.02005 0.2919 -0.03125 0.30648 C -0.03295 0.30857 -0.03451 0.31204 -0.03659 0.31273 L -0.04115 0.31435 C -0.04427 0.31713 -0.04427 0.31759 -0.0474 0.31921 C -0.04961 0.32037 -0.05143 0.3206 -0.05352 0.32222 C -0.05482 0.32315 -0.05586 0.325 -0.05716 0.32546 C -0.06042 0.32662 -0.06367 0.32662 -0.06693 0.32708 C -0.06901 0.32801 -0.0711 0.3294 -0.07318 0.33033 C -0.07552 0.33102 -0.078 0.33195 -0.08034 0.33195 C -0.0961 0.33195 -0.11185 0.33079 -0.12774 0.33033 C -0.13308 0.32917 -0.13841 0.32847 -0.14375 0.32708 C -0.14584 0.32639 -0.14792 0.32454 -0.15 0.32384 C -0.15352 0.32292 -0.15716 0.32292 -0.16068 0.32222 C -0.16589 0.3213 -0.16953 0.31898 -0.175 0.31759 L -0.18125 0.31597 C -0.18308 0.31551 -0.1849 0.31482 -0.18659 0.31435 C -0.18959 0.31366 -0.19258 0.3132 -0.19558 0.31273 C -0.19805 0.31158 -0.20248 0.30995 -0.20443 0.3081 C -0.20586 0.30695 -0.20664 0.3044 -0.20808 0.30324 C -0.21055 0.30116 -0.21341 0.3 -0.21602 0.29838 L -0.21875 0.29699 C -0.22058 0.29583 -0.22227 0.29445 -0.22409 0.29375 C -0.22526 0.29329 -0.22656 0.29283 -0.22774 0.29213 C -0.22904 0.2912 -0.22995 0.28982 -0.23125 0.28889 C -0.23242 0.2882 -0.23373 0.2882 -0.23477 0.28727 C -0.24414 0.28125 -0.23281 0.28681 -0.24193 0.28264 C -0.24753 0.27593 -0.24141 0.28287 -0.24818 0.27616 C -0.2513 0.27338 -0.25313 0.2706 -0.25625 0.26829 C -0.26003 0.26574 -0.26172 0.26505 -0.26537 0.26366 C -0.26576 0.26204 -0.26628 0.26019 -0.26693 0.2588 C -0.26953 0.25301 -0.26862 0.2581 -0.27136 0.24931 C -0.27214 0.24676 -0.27253 0.24398 -0.27318 0.24144 C -0.27435 0.23704 -0.27617 0.23333 -0.27683 0.2287 C -0.27761 0.22222 -0.27878 0.21597 -0.27943 0.20949 C -0.27969 0.20695 -0.27995 0.20417 -0.28034 0.20162 C -0.28086 0.19838 -0.28164 0.19537 -0.28216 0.19213 C -0.28255 0.18958 -0.28268 0.18681 -0.28308 0.18426 C -0.2836 0.17847 -0.28425 0.17245 -0.28477 0.16667 C -0.28425 0.13912 -0.28438 0.11158 -0.28308 0.08426 C -0.28281 0.08009 -0.28125 0.07685 -0.28034 0.07315 C -0.27995 0.07153 -0.27969 0.06991 -0.27943 0.06829 C -0.27826 0.06134 -0.27878 0.06134 -0.27683 0.05394 C -0.2763 0.05232 -0.27552 0.05093 -0.275 0.04931 C -0.27318 0.04283 -0.27526 0.04583 -0.27227 0.03982 C -0.27097 0.03681 -0.26992 0.03264 -0.26784 0.03171 C -0.26354 0.02986 -0.2638 0.03009 -0.25912 0.02708 C -0.25755 0.02616 -0.25599 0.02477 -0.25443 0.02384 C -0.24948 0.0213 -0.24167 0.0213 -0.2375 0.0206 C -0.23542 0.02037 -0.23334 0.01968 -0.23125 0.01921 C -0.21693 0.01968 -0.20274 0.01898 -0.18841 0.0206 C -0.18412 0.02107 -0.18021 0.02408 -0.17591 0.02546 C -0.17396 0.02616 -0.17175 0.02685 -0.16966 0.02708 C -0.1625 0.02778 -0.15534 0.02801 -0.14818 0.0287 C -0.10912 0.04861 -0.13972 0.03403 -0.03841 0.03033 C -0.03151 0.02986 -0.02474 0.02801 -0.01784 0.02708 C -0.01576 0.02593 -0.01367 0.025 -0.01159 0.02384 C -0.00977 0.02292 -0.00808 0.02153 -0.00625 0.0206 C -0.00417 0.01991 -0.00209 0.01968 2.5E-6 0.01921 C 0.00143 0.01806 0.00286 0.01667 0.00442 0.01597 C 0.0095 0.0132 0.01146 0.01296 0.01601 0.01111 C 0.01875 0.01019 0.02148 0.00926 0.02409 0.0081 C 0.02565 0.00718 0.02708 0.00579 0.02851 0.00486 C 0.0306 0.0037 0.03281 0.00301 0.03476 0.00162 C 0.03672 0.00046 0.03828 -0.00231 0.0401 -0.00301 C 0.05338 -0.00903 0.05299 -0.00509 0.0625 -0.01111 C 0.06614 -0.01342 0.07018 -0.01759 0.07409 -0.01898 C 0.07995 -0.02106 0.09192 -0.02384 0.09192 -0.02361 C 0.09518 -0.02592 0.09857 -0.02778 0.10182 -0.03009 C 0.10299 -0.03102 0.10403 -0.03241 0.10534 -0.03333 C 0.10794 -0.03518 0.1108 -0.03588 0.11341 -0.03796 C 0.1194 -0.04352 0.13138 -0.05949 0.13567 -0.06667 C 0.14258 -0.07778 0.1444 -0.08542 0.14909 -0.1 C 0.14974 -0.10208 0.15039 -0.10417 0.15091 -0.10625 C 0.15182 -0.11088 0.15247 -0.11597 0.15351 -0.1206 C 0.15416 -0.12338 0.15547 -0.12569 0.15625 -0.12847 C 0.15729 -0.13264 0.1582 -0.1368 0.15885 -0.1412 C 0.16276 -0.16366 0.1625 -0.1625 0.16432 -0.17778 C 0.16393 -0.1963 0.16432 -0.21481 0.16341 -0.23333 C 0.16315 -0.23727 0.16159 -0.24074 0.16067 -0.24444 C 0.15508 -0.26921 0.16094 -0.24699 0.15534 -0.26505 C 0.15442 -0.26805 0.15377 -0.27153 0.1526 -0.27454 C 0.15169 -0.27755 0.15013 -0.27963 0.14909 -0.28241 C 0.14271 -0.30023 0.15065 -0.28449 0.14192 -0.3 C 0.1414 -0.30255 0.14101 -0.30555 0.1401 -0.30787 C 0.13893 -0.31088 0.13711 -0.31296 0.13567 -0.31574 C 0.13463 -0.31782 0.13411 -0.32037 0.13307 -0.32222 C 0.13138 -0.32523 0.12929 -0.32731 0.1276 -0.33009 C 0.12695 -0.33148 0.12656 -0.33356 0.12591 -0.33495 C 0.12487 -0.3368 0.1233 -0.33773 0.12226 -0.33958 C 0.12122 -0.34143 0.1207 -0.34421 0.11966 -0.34606 C 0.1181 -0.34861 0.11289 -0.35602 0.11067 -0.3588 C 0.10898 -0.36088 0.10703 -0.36273 0.10534 -0.36505 C 0.09804 -0.37477 0.09974 -0.37616 0.08932 -0.38403 C 0.07526 -0.39467 0.09049 -0.38333 0.0651 -0.4 C 0.06211 -0.40185 0.05924 -0.40417 0.05625 -0.40625 C 0.05416 -0.40787 0.05221 -0.41042 0.05 -0.41111 L 0.03932 -0.41435 C 0.03333 -0.41805 0.02682 -0.41967 0.02135 -0.42546 C 0.01015 -0.4375 0.01588 -0.43356 0.00442 -0.43819 C -0.00287 -0.44537 -0.00365 -0.44722 -0.01159 -0.45069 C -0.01367 -0.45162 -0.01589 -0.45139 -0.01784 -0.45231 C -0.0306 -0.45833 -0.04167 -0.46643 -0.05443 -0.46991 C -0.05834 -0.47083 -0.06224 -0.4706 -0.06602 -0.47153 C -0.07031 -0.47222 -0.07435 -0.4743 -0.07852 -0.47454 C -0.11068 -0.47639 -0.14284 -0.47662 -0.175 -0.47778 C -0.18334 -0.47731 -0.1918 -0.47708 -0.2 -0.47616 C -0.20964 -0.47523 -0.22058 -0.47315 -0.23034 -0.47153 C -0.24597 -0.46227 -0.23946 -0.46667 -0.25 -0.4588 C -0.25091 -0.45717 -0.25156 -0.45509 -0.25287 -0.45393 C -0.25664 -0.44977 -0.26537 -0.44282 -0.26537 -0.44259 C -0.26641 -0.44028 -0.26745 -0.43727 -0.26875 -0.43495 C -0.27904 -0.41643 -0.25977 -0.45671 -0.27591 -0.42546 C -0.27787 -0.42153 -0.27956 -0.41713 -0.28125 -0.41273 C -0.28203 -0.41065 -0.28216 -0.4081 -0.28308 -0.40625 C -0.28451 -0.40324 -0.28685 -0.40139 -0.28841 -0.39838 C -0.28985 -0.3956 -0.29063 -0.3919 -0.29193 -0.38889 C -0.29518 -0.38125 -0.29831 -0.37384 -0.30183 -0.36667 C -0.30873 -0.35208 -0.31641 -0.33819 -0.325 -0.32685 C -0.33034 -0.31991 -0.33607 -0.31366 -0.34193 -0.30787 C -0.36836 -0.28171 -0.38972 -0.27083 -0.42058 -0.25069 C -0.43321 -0.24259 -0.44531 -0.22778 -0.45886 -0.22685 L -0.50977 -0.22384 C -0.52526 -0.21898 -0.54063 -0.21273 -0.55625 -0.20949 C -0.56354 -0.20787 -0.62409 -0.20255 -0.63555 -0.20162 C -0.66667 -0.20787 -0.66745 -0.1993 -0.68633 -0.2206 C -0.68841 -0.22292 -0.68998 -0.22592 -0.6918 -0.22847 C -0.69453 -0.24051 -0.69453 -0.24028 -0.69714 -0.25717 C -0.69779 -0.2618 -0.69831 -0.26667 -0.69896 -0.2713 C -0.69922 -0.27731 -0.69948 -0.2831 -0.69974 -0.28889 C -0.70013 -0.29305 -0.70065 -0.29722 -0.70065 -0.30162 C -0.70065 -0.31065 -0.70078 -0.31967 -0.69974 -0.32847 C -0.69922 -0.33426 -0.69766 -0.33935 -0.69623 -0.34444 C -0.6931 -0.35486 -0.68959 -0.36458 -0.68633 -0.37454 C -0.68308 -0.38449 -0.68021 -0.39074 -0.67487 -0.39838 C -0.67175 -0.40278 -0.6681 -0.40555 -0.66498 -0.40949 C -0.66276 -0.41227 -0.66107 -0.4162 -0.65873 -0.41898 C -0.65183 -0.42755 -0.64492 -0.43611 -0.63737 -0.44282 C -0.6349 -0.44491 -0.63242 -0.44676 -0.63021 -0.4493 C -0.61641 -0.46412 -0.62018 -0.46528 -0.6017 -0.47616 C -0.59714 -0.47893 -0.59219 -0.4787 -0.5875 -0.48102 C -0.58216 -0.48356 -0.57683 -0.48796 -0.57136 -0.49051 C -0.56641 -0.49282 -0.56133 -0.49352 -0.55625 -0.49514 C -0.54297 -0.49954 -0.54375 -0.50092 -0.52591 -0.50324 C -0.51641 -0.5044 -0.50677 -0.50417 -0.49727 -0.50486 C -0.48203 -0.50648 -0.48073 -0.50856 -0.46341 -0.5 C -0.46237 -0.49954 -0.46211 -0.49676 -0.46159 -0.49514 C -0.45065 -0.46435 -0.46576 -0.50486 -0.45638 -0.48264 C -0.45521 -0.48009 -0.45456 -0.47708 -0.45352 -0.47454 C -0.45065 -0.46713 -0.44714 -0.46042 -0.44479 -0.45231 C -0.44141 -0.4419 -0.43737 -0.43194 -0.43477 -0.4206 C -0.43425 -0.41805 -0.43386 -0.41528 -0.43308 -0.41273 C -0.43112 -0.40671 -0.42865 -0.40116 -0.42683 -0.39514 C -0.42383 -0.38588 -0.42162 -0.37592 -0.41875 -0.36667 C -0.41628 -0.35903 -0.41328 -0.35185 -0.41068 -0.34444 C -0.38946 -0.28217 -0.41029 -0.34236 -0.39466 -0.29213 C -0.38451 -0.25926 -0.38685 -0.27477 -0.37852 -0.23495 C -0.3767 -0.22616 -0.37591 -0.21667 -0.37409 -0.20787 C -0.36602 -0.16852 -0.35638 -0.13032 -0.34909 -0.09051 C -0.33425 -0.00926 -0.34453 -0.03773 -0.32683 0.00324 C -0.32409 0.01921 -0.32136 0.03495 -0.31875 0.05093 C -0.31745 0.05857 -0.31498 0.07523 -0.31341 0.08102 C -0.3125 0.08426 -0.31185 0.0875 -0.31068 0.09051 C -0.30938 0.09398 -0.30781 0.09699 -0.30625 0.1 C -0.30482 0.10278 -0.30352 0.10579 -0.30183 0.1081 C -0.29636 0.11482 -0.29128 0.12384 -0.28477 0.12708 C -0.27969 0.12963 -0.26745 0.13611 -0.26433 0.13658 C -0.25156 0.13889 -0.22591 0.13982 -0.22591 0.14005 C -0.21966 0.14074 -0.21341 0.14213 -0.20716 0.14283 C -0.20091 0.14375 -0.19466 0.14352 -0.18841 0.14445 C -0.18177 0.1456 -0.17526 0.14792 -0.16875 0.14931 C -0.15078 0.15278 -0.10912 0.15671 -0.09818 0.15718 C -0.075 0.15857 -0.05183 0.15833 -0.02865 0.1588 C -0.01628 0.15949 0.00364 0.15949 0.01784 0.16204 C 0.01966 0.16227 0.02148 0.16273 0.02317 0.16366 C 0.02799 0.16551 0.0375 0.16991 0.0375 0.17014 C 0.03802 0.17153 0.03841 0.17361 0.03932 0.17477 C 0.04088 0.17639 0.04466 0.17778 0.04466 0.17801 C 0.04752 0.17269 0.05208 0.16412 0.05534 0.16042 C 0.05989 0.15509 0.06497 0.15139 0.06966 0.14607 C 0.0707 0.14491 0.07122 0.14259 0.07226 0.14144 C 0.07786 0.13426 0.08502 0.13033 0.08932 0.1206 C 0.09648 0.1044 0.09284 0.10995 0.09909 0.10162 C 0.1 0.09908 0.10104 0.09653 0.10182 0.09375 C 0.10247 0.09097 0.1039 0.08056 0.10442 0.07616 C 0.10273 0.0287 0.10599 0.0662 0.10091 0.04144 C 0.09935 0.03403 0.10052 0.03171 0.09909 0.02384 C 0.09817 0.01921 0.09661 0.01829 0.09466 0.01597 C 0.08906 0.00116 0.09609 0.01921 0.09101 0.0081 C 0.08867 0.00278 0.09049 0.00324 0.08841 0.00324 L 0.06692 0.01273 L 0.06692 0.01296 L 0.1026 -0.00463 " pathEditMode="relative" rAng="0" ptsTypes="AAAAAAAAAAAAAAAAAAAAAAAAAAAAA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823" y="-8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Dug i dužnik</a:t>
            </a:r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idx="1"/>
          </p:nvPr>
        </p:nvSpPr>
        <p:spPr>
          <a:xfrm>
            <a:off x="675745" y="1354138"/>
            <a:ext cx="4865084" cy="576262"/>
          </a:xfrm>
        </p:spPr>
        <p:txBody>
          <a:bodyPr/>
          <a:lstStyle/>
          <a:p>
            <a:r>
              <a:rPr lang="hr-HR" sz="2800" dirty="0" smtClean="0"/>
              <a:t>Otvori udžbenik na 52. str.</a:t>
            </a:r>
            <a:endParaRPr lang="hr-HR" sz="2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2"/>
          </p:nvPr>
        </p:nvSpPr>
        <p:spPr>
          <a:xfrm>
            <a:off x="675745" y="1930401"/>
            <a:ext cx="4185623" cy="4339770"/>
          </a:xfrm>
        </p:spPr>
        <p:txBody>
          <a:bodyPr/>
          <a:lstStyle/>
          <a:p>
            <a:r>
              <a:rPr lang="hr-HR" sz="2400" u="sng" dirty="0" smtClean="0"/>
              <a:t>Tko su najbolji graditelji nebeskog kraljevstva?</a:t>
            </a:r>
          </a:p>
          <a:p>
            <a:r>
              <a:rPr lang="hr-HR" sz="2400" dirty="0" smtClean="0"/>
              <a:t>Koliko je sluga dugovao kralju?</a:t>
            </a:r>
          </a:p>
          <a:p>
            <a:r>
              <a:rPr lang="hr-HR" sz="2400" dirty="0" smtClean="0"/>
              <a:t>Kako je kralj odlučio naplatiti svoj dug?</a:t>
            </a:r>
          </a:p>
          <a:p>
            <a:r>
              <a:rPr lang="hr-HR" sz="2400" u="sng" dirty="0" smtClean="0"/>
              <a:t>Što je sluga zamolio kralja?</a:t>
            </a:r>
          </a:p>
          <a:p>
            <a:r>
              <a:rPr lang="hr-HR" sz="2400" u="sng" dirty="0" smtClean="0"/>
              <a:t>Što je kralj odlučio?</a:t>
            </a:r>
          </a:p>
          <a:p>
            <a:pPr marL="0" indent="0">
              <a:buNone/>
            </a:pPr>
            <a:endParaRPr lang="hr-HR" dirty="0" smtClean="0"/>
          </a:p>
          <a:p>
            <a:endParaRPr lang="hr-HR" dirty="0"/>
          </a:p>
        </p:txBody>
      </p:sp>
      <p:pic>
        <p:nvPicPr>
          <p:cNvPr id="7" name="Rezervirano mjesto sadržaja 6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7938" y="2362200"/>
            <a:ext cx="5148524" cy="3416005"/>
          </a:xfrm>
        </p:spPr>
      </p:pic>
    </p:spTree>
    <p:extLst>
      <p:ext uri="{BB962C8B-B14F-4D97-AF65-F5344CB8AC3E}">
        <p14:creationId xmlns:p14="http://schemas.microsoft.com/office/powerpoint/2010/main" val="1213283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zervirano mjesto sadržaja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573" y="1141300"/>
            <a:ext cx="4031570" cy="4031570"/>
          </a:xfrm>
        </p:spPr>
      </p:pic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5089970" y="1262743"/>
            <a:ext cx="4184034" cy="4778619"/>
          </a:xfrm>
        </p:spPr>
        <p:txBody>
          <a:bodyPr>
            <a:normAutofit/>
          </a:bodyPr>
          <a:lstStyle/>
          <a:p>
            <a:r>
              <a:rPr lang="hr-HR" sz="2400" dirty="0"/>
              <a:t>Koliko je sluzi dugovao njegov prijatelj</a:t>
            </a:r>
            <a:r>
              <a:rPr lang="hr-HR" sz="2400" dirty="0" smtClean="0"/>
              <a:t>?</a:t>
            </a:r>
          </a:p>
          <a:p>
            <a:r>
              <a:rPr lang="hr-HR" sz="2400" dirty="0" smtClean="0"/>
              <a:t>Kako je sluga reagirao kad je susreo prijatelja?</a:t>
            </a:r>
          </a:p>
          <a:p>
            <a:r>
              <a:rPr lang="hr-HR" sz="2400" u="sng" dirty="0" smtClean="0"/>
              <a:t>Kojim se riječima sluzi obratio prijatelj?</a:t>
            </a:r>
          </a:p>
          <a:p>
            <a:r>
              <a:rPr lang="hr-HR" sz="2400" u="sng" dirty="0" smtClean="0"/>
              <a:t>Što je sluga učinio svom prijatelju?</a:t>
            </a:r>
            <a:endParaRPr lang="hr-HR" sz="2400" u="sng" dirty="0"/>
          </a:p>
          <a:p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2461838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zervirano mjesto sadržaja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0255" y="1031973"/>
            <a:ext cx="5526087" cy="4679749"/>
          </a:xfrm>
        </p:spPr>
      </p:pic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77334" y="1031973"/>
            <a:ext cx="3854528" cy="4329545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hr-HR" sz="2400" dirty="0" smtClean="0"/>
              <a:t>Zašto su prijatelji ovog sluge otišli k gospodaru?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hr-HR" sz="2400" u="sng" dirty="0" smtClean="0"/>
              <a:t>Što je gospodar rekao svome sluzi?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hr-HR" sz="2400" dirty="0" smtClean="0"/>
              <a:t>Što je gospodar s njime učinio?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hr-HR" sz="2400" u="sng" dirty="0" smtClean="0"/>
              <a:t>Koju pouku nam Isus daje?</a:t>
            </a:r>
          </a:p>
        </p:txBody>
      </p:sp>
    </p:spTree>
    <p:extLst>
      <p:ext uri="{BB962C8B-B14F-4D97-AF65-F5344CB8AC3E}">
        <p14:creationId xmlns:p14="http://schemas.microsoft.com/office/powerpoint/2010/main" val="1850139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jagram 1"/>
          <p:cNvGraphicFramePr/>
          <p:nvPr>
            <p:extLst>
              <p:ext uri="{D42A27DB-BD31-4B8C-83A1-F6EECF244321}">
                <p14:modId xmlns:p14="http://schemas.microsoft.com/office/powerpoint/2010/main" val="2024641462"/>
              </p:ext>
            </p:extLst>
          </p:nvPr>
        </p:nvGraphicFramePr>
        <p:xfrm>
          <a:off x="1153887" y="283029"/>
          <a:ext cx="9993084" cy="62919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9696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„</a:t>
            </a:r>
            <a:r>
              <a:rPr lang="hr-HR" dirty="0"/>
              <a:t>K</a:t>
            </a:r>
            <a:r>
              <a:rPr lang="hr-HR" dirty="0" smtClean="0"/>
              <a:t>rižić – kružić”</a:t>
            </a:r>
            <a:endParaRPr lang="hr-HR" dirty="0"/>
          </a:p>
        </p:txBody>
      </p:sp>
      <p:sp>
        <p:nvSpPr>
          <p:cNvPr id="4" name="Vodoravni svitak 3"/>
          <p:cNvSpPr/>
          <p:nvPr/>
        </p:nvSpPr>
        <p:spPr>
          <a:xfrm>
            <a:off x="4561114" y="76200"/>
            <a:ext cx="7043057" cy="2002971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Nacrtaj u bilježnicu tablicu.</a:t>
            </a:r>
          </a:p>
          <a:p>
            <a:pPr algn="ctr"/>
            <a:r>
              <a:rPr lang="hr-HR" dirty="0" smtClean="0"/>
              <a:t>U svako polje napiši po jedno pitanje.</a:t>
            </a:r>
          </a:p>
          <a:p>
            <a:pPr algn="ctr"/>
            <a:r>
              <a:rPr lang="hr-HR" dirty="0" smtClean="0"/>
              <a:t>U paru, s kime sjediš, odigraj igru „križić-kružić”; da bi stavio/</a:t>
            </a:r>
            <a:r>
              <a:rPr lang="hr-HR" dirty="0" err="1" smtClean="0"/>
              <a:t>al</a:t>
            </a:r>
            <a:r>
              <a:rPr lang="hr-HR" dirty="0" smtClean="0"/>
              <a:t> znak u svoje polje moraš znati odgovor na postavljeno pitanje!</a:t>
            </a:r>
            <a:endParaRPr lang="hr-HR" dirty="0"/>
          </a:p>
        </p:txBody>
      </p:sp>
      <p:graphicFrame>
        <p:nvGraphicFramePr>
          <p:cNvPr id="5" name="Tablic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0655197"/>
              </p:ext>
            </p:extLst>
          </p:nvPr>
        </p:nvGraphicFramePr>
        <p:xfrm>
          <a:off x="2906486" y="2764970"/>
          <a:ext cx="8211456" cy="3712029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737152"/>
                <a:gridCol w="2737152"/>
                <a:gridCol w="2737152"/>
              </a:tblGrid>
              <a:tr h="1237343">
                <a:tc>
                  <a:txBody>
                    <a:bodyPr/>
                    <a:lstStyle/>
                    <a:p>
                      <a:r>
                        <a:rPr lang="hr-HR" dirty="0" smtClean="0"/>
                        <a:t>Što je savjest?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1237343"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Koja je zadaća savjesti?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1237343"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Zaobljeni pravokutnik 5"/>
          <p:cNvSpPr/>
          <p:nvPr/>
        </p:nvSpPr>
        <p:spPr>
          <a:xfrm>
            <a:off x="326571" y="2786743"/>
            <a:ext cx="1926772" cy="80554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Na primjer: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16923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Domaća zadaća: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Odgovori na pitanja:</a:t>
            </a:r>
          </a:p>
          <a:p>
            <a:pPr>
              <a:buFont typeface="+mj-lt"/>
              <a:buAutoNum type="arabicParenR"/>
            </a:pPr>
            <a:r>
              <a:rPr lang="hr-HR" dirty="0" smtClean="0"/>
              <a:t>Što je grijeh?</a:t>
            </a:r>
          </a:p>
          <a:p>
            <a:pPr>
              <a:buFont typeface="+mj-lt"/>
              <a:buAutoNum type="arabicParenR"/>
            </a:pPr>
            <a:r>
              <a:rPr lang="hr-HR" dirty="0" smtClean="0"/>
              <a:t>Kako možeš učiniti grijeh mišlju?</a:t>
            </a:r>
          </a:p>
          <a:p>
            <a:pPr>
              <a:buFont typeface="+mj-lt"/>
              <a:buAutoNum type="arabicParenR"/>
            </a:pPr>
            <a:r>
              <a:rPr lang="hr-HR" dirty="0" smtClean="0"/>
              <a:t>Kako možeš učiniti grijeh propustom?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18633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Faseta">
  <a:themeElements>
    <a:clrScheme name="Prilagođeno 1">
      <a:dk1>
        <a:sysClr val="windowText" lastClr="000000"/>
      </a:dk1>
      <a:lt1>
        <a:srgbClr val="F8C0DF"/>
      </a:lt1>
      <a:dk2>
        <a:srgbClr val="2C3C43"/>
      </a:dk2>
      <a:lt2>
        <a:srgbClr val="FAD5EA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66</TotalTime>
  <Words>223</Words>
  <Application>Microsoft Office PowerPoint</Application>
  <PresentationFormat>Široki zaslon</PresentationFormat>
  <Paragraphs>49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4" baseType="lpstr">
      <vt:lpstr>Arial</vt:lpstr>
      <vt:lpstr>Trebuchet MS</vt:lpstr>
      <vt:lpstr>Wingdings</vt:lpstr>
      <vt:lpstr>Wingdings 3</vt:lpstr>
      <vt:lpstr>Faseta</vt:lpstr>
      <vt:lpstr>PowerPointova prezentacija</vt:lpstr>
      <vt:lpstr>PowerPointova prezentacija</vt:lpstr>
      <vt:lpstr>Ljudi i njihova krivica</vt:lpstr>
      <vt:lpstr>Dug i dužnik</vt:lpstr>
      <vt:lpstr>PowerPointova prezentacija</vt:lpstr>
      <vt:lpstr>PowerPointova prezentacija</vt:lpstr>
      <vt:lpstr>PowerPointova prezentacija</vt:lpstr>
      <vt:lpstr>„Križić – kružić”</vt:lpstr>
      <vt:lpstr>Domaća zadaća: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jopepa2@gmail.hr</dc:creator>
  <cp:lastModifiedBy>jopepa2@gmail.hr</cp:lastModifiedBy>
  <cp:revision>8</cp:revision>
  <dcterms:created xsi:type="dcterms:W3CDTF">2015-01-25T15:25:54Z</dcterms:created>
  <dcterms:modified xsi:type="dcterms:W3CDTF">2015-01-25T16:32:44Z</dcterms:modified>
</cp:coreProperties>
</file>